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403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KLASSEQUIZ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5-Point Star 9"/>
          <p:cNvSpPr/>
          <p:nvPr/>
        </p:nvSpPr>
        <p:spPr>
          <a:xfrm>
            <a:off x="9025128" y="1371600"/>
            <a:ext cx="1188720" cy="1188720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5-Point Star 10"/>
          <p:cNvSpPr/>
          <p:nvPr/>
        </p:nvSpPr>
        <p:spPr>
          <a:xfrm>
            <a:off x="10451592" y="2542032"/>
            <a:ext cx="329184" cy="3291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5-Point Star 11"/>
          <p:cNvSpPr/>
          <p:nvPr/>
        </p:nvSpPr>
        <p:spPr>
          <a:xfrm>
            <a:off x="8494776" y="1271016"/>
            <a:ext cx="201168" cy="201168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1389888"/>
            <a:ext cx="8778240" cy="5943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100" b="1">
                <a:solidFill>
                  <a:srgbClr val="F6C85B"/>
                </a:solidFill>
                <a:latin typeface="Aptos"/>
              </a:defRPr>
            </a:pPr>
            <a:r>
              <a:t>DEN STORE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075688"/>
            <a:ext cx="10058400" cy="8686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900" b="1">
                <a:solidFill>
                  <a:srgbClr val="FFFFFF"/>
                </a:solidFill>
                <a:latin typeface="Aptos"/>
              </a:defRPr>
            </a:pPr>
            <a:r>
              <a:t>JULEMUSICAL-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99232"/>
            <a:ext cx="8229600" cy="8686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6000" b="1">
                <a:solidFill>
                  <a:srgbClr val="FFFFFF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0392" y="4343400"/>
            <a:ext cx="5989320" cy="658368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88136" y="4526280"/>
            <a:ext cx="557784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100" b="1">
                <a:solidFill>
                  <a:srgbClr val="F4EFE4"/>
                </a:solidFill>
                <a:latin typeface="Aptos"/>
              </a:defRPr>
            </a:pPr>
            <a:r>
              <a:t>20 spørgsmål · 3 svarmuligheder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" y="5303520"/>
            <a:ext cx="10058400" cy="37548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A6B4C9"/>
                </a:solidFill>
                <a:latin typeface="Aptos"/>
              </a:defRPr>
            </a:pPr>
            <a:r>
              <a:rPr dirty="0" err="1" smtClean="0"/>
              <a:t>Hv</a:t>
            </a:r>
            <a:r>
              <a:rPr lang="da-DK" dirty="0" smtClean="0"/>
              <a:t>or meget ved</a:t>
            </a:r>
            <a:r>
              <a:rPr dirty="0" smtClean="0"/>
              <a:t> </a:t>
            </a:r>
            <a:r>
              <a:rPr dirty="0"/>
              <a:t>du </a:t>
            </a:r>
            <a:r>
              <a:rPr lang="da-DK" dirty="0" smtClean="0"/>
              <a:t>før og efter julemusicalen</a:t>
            </a:r>
            <a:r>
              <a:rPr dirty="0" smtClean="0"/>
              <a:t> </a:t>
            </a:r>
            <a:r>
              <a:rPr dirty="0"/>
              <a:t>Min </a:t>
            </a:r>
            <a:r>
              <a:rPr dirty="0" err="1"/>
              <a:t>himmelske</a:t>
            </a:r>
            <a:r>
              <a:rPr dirty="0"/>
              <a:t> </a:t>
            </a:r>
            <a:r>
              <a:rPr dirty="0" err="1"/>
              <a:t>jul</a:t>
            </a:r>
            <a:r>
              <a:rPr dirty="0"/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Quiz til skoleelever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SÅDAN GØR I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078992"/>
            <a:ext cx="8686800" cy="6400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"/>
              </a:defRPr>
            </a:pPr>
            <a:r>
              <a:t>Er I klar?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975104"/>
            <a:ext cx="10515600" cy="10972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600" b="0">
                <a:solidFill>
                  <a:srgbClr val="F4EFE4"/>
                </a:solidFill>
                <a:latin typeface="Aptos"/>
              </a:defRPr>
            </a:pPr>
            <a:r>
              <a:t>Se og lyt godt efter under musicalen.</a:t>
            </a:r>
            <a:br/>
            <a:r>
              <a:t>Prøv bagefter at svare på alle 20 spørgsmål.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383280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3470148"/>
            <a:ext cx="256032" cy="2926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700" b="1">
                <a:solidFill>
                  <a:srgbClr val="0D1A3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9344" y="3433572"/>
            <a:ext cx="9144000" cy="40626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400" b="0">
                <a:solidFill>
                  <a:srgbClr val="FFFFFF"/>
                </a:solidFill>
                <a:latin typeface="Aptos"/>
              </a:defRPr>
            </a:pPr>
            <a:r>
              <a:rPr dirty="0" err="1"/>
              <a:t>Læs</a:t>
            </a:r>
            <a:r>
              <a:rPr dirty="0"/>
              <a:t> </a:t>
            </a:r>
            <a:r>
              <a:rPr dirty="0" err="1" smtClean="0"/>
              <a:t>spørgsmålet</a:t>
            </a:r>
            <a:r>
              <a:rPr lang="da-DK" dirty="0" smtClean="0"/>
              <a:t> sammen via projektor eller via hjemmesiden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15" name="Oval 14"/>
          <p:cNvSpPr/>
          <p:nvPr/>
        </p:nvSpPr>
        <p:spPr>
          <a:xfrm>
            <a:off x="868680" y="4160520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7552" y="4247388"/>
            <a:ext cx="256032" cy="2926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700" b="1">
                <a:solidFill>
                  <a:srgbClr val="0D1A3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9344" y="4210812"/>
            <a:ext cx="10380406" cy="77559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400" b="0">
                <a:solidFill>
                  <a:srgbClr val="FFFFFF"/>
                </a:solidFill>
                <a:latin typeface="Aptos"/>
              </a:defRPr>
            </a:pPr>
            <a:r>
              <a:rPr lang="da-DK" dirty="0" smtClean="0"/>
              <a:t>Skriv 1 og A, B eller C, alt efter, hvad du mener er rigtigt. </a:t>
            </a:r>
          </a:p>
          <a:p>
            <a:pPr>
              <a:defRPr sz="2400" b="0">
                <a:solidFill>
                  <a:srgbClr val="FFFFFF"/>
                </a:solidFill>
                <a:latin typeface="Aptos"/>
              </a:defRPr>
            </a:pPr>
            <a:r>
              <a:rPr lang="da-DK" dirty="0" smtClean="0"/>
              <a:t>Skriv 2 næste gang osv.</a:t>
            </a:r>
            <a:endParaRPr dirty="0"/>
          </a:p>
        </p:txBody>
      </p:sp>
      <p:sp>
        <p:nvSpPr>
          <p:cNvPr id="18" name="Oval 17"/>
          <p:cNvSpPr/>
          <p:nvPr/>
        </p:nvSpPr>
        <p:spPr>
          <a:xfrm>
            <a:off x="868680" y="4937760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7552" y="5024628"/>
            <a:ext cx="256032" cy="29260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700" b="1">
                <a:solidFill>
                  <a:srgbClr val="0D1A3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9344" y="4988052"/>
            <a:ext cx="10294948" cy="406265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400" b="0">
                <a:solidFill>
                  <a:srgbClr val="FFFFFF"/>
                </a:solidFill>
                <a:latin typeface="Aptos"/>
              </a:defRPr>
            </a:pPr>
            <a:r>
              <a:rPr dirty="0" err="1"/>
              <a:t>Tjek</a:t>
            </a:r>
            <a:r>
              <a:rPr dirty="0"/>
              <a:t> </a:t>
            </a:r>
            <a:r>
              <a:rPr dirty="0" err="1"/>
              <a:t>facit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de </a:t>
            </a:r>
            <a:r>
              <a:rPr dirty="0" err="1"/>
              <a:t>sidste</a:t>
            </a:r>
            <a:r>
              <a:rPr dirty="0"/>
              <a:t> </a:t>
            </a:r>
            <a:r>
              <a:rPr dirty="0" smtClean="0"/>
              <a:t>slides</a:t>
            </a:r>
            <a:r>
              <a:rPr lang="da-DK" dirty="0" smtClean="0"/>
              <a:t> og tæl sammen, hvor mange rigtige du har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God fornøjelse!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hedder Jesu mor?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Elisabeth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Maria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Martha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 af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hedder Marias forlovede?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Josef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Johannes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Jakob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2 af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hedder englen, der fortæller Maria, at hun skal føde Jesus?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Sanktus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Michael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Gabriel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3 af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fortæller englen Gabriel Maria?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hun skal rejse til Egypten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hun skal føde Guds søn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hun skal giftes med en konge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4 af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Hvordan reagerer Josef, da han hører, at Maria er gravid?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Han bliver vred og ulykkelig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Han holder en stor fest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Han begynder straks at synge af glæde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5 af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Hvordan får Josef at vide, at han kan stole på Maria?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hyrde sender et brev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Kong Herodes fortæller ham det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engel viser sig for ham i en drøm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6 af 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I hvilken by bliver Jesus født?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Jerusalem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Betlehem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Nazaret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7 af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Hvor bliver det nyfødte Jesusbarn lagt?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I en krybbe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I en stor seng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I en kongetrone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8 af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laver hyrderne om natten ude på markerne?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De leder efter guld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De bygger et hus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De passer på fårene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9 af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synger hyrderne om i sangen 'Er der nogen derude?'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de gerne vil være konger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de savner nogen, der hører og ser dem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de vil købe flere får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10 af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Hvem kommer med den store glædelige nyhed til hyrderne?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Engle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Vismænd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Soldater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11 af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Hvilken stor nyhed får hyrderne?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der er fundet en skat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Herodes holder fødselsdag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verdens frelser er født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12 af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leder vismændene på rette vej til Jesusbarnet?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lysende fakkel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stjerne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due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13 af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hedder kongen, som føler sig truet af nyheden om Jesus?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Herodes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David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Salomo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14 af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Hvorfor bliver kong Herodes bekymret?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Fordi han har mistet sin krone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Fordi hans slot er brændt ned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Fordi han hører om en nyfødt konge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15 af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"/>
              </a:defRPr>
            </a:pPr>
            <a:r>
              <a:t>Hvem hjælper de to teenagere med at rejse tilbage til juleevangeliets tid?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Nogle hyrder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To engle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Tre vismænd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16 af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"/>
              </a:defRPr>
            </a:pPr>
            <a:r>
              <a:t>Hvad er de to teenagere med til at skabe, da de fortæller Josef om Maria?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misforståelse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stor fødselsdagsfest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konkurrence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17 af 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hjælper Josef med at forstå, at han ikke skal svigte Maria?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Et brev fra Herodes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En samtale med vismændene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Et budskab fra en engel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18 af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3350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t>Hvad opdager de to teenagere, da de møder Jesusbarnet?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penge er det vigtigste i verden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kærlighed og omsorg betyder mere end egoisme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det er sjovest altid at bestemme selv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19 af 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QUIZ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987552"/>
            <a:ext cx="960120" cy="960120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252728"/>
            <a:ext cx="667512" cy="3749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2700" b="1">
                <a:solidFill>
                  <a:srgbClr val="0D1A34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5376" y="1060704"/>
            <a:ext cx="384048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500" b="1">
                <a:solidFill>
                  <a:srgbClr val="F6C85B"/>
                </a:solidFill>
                <a:latin typeface="Aptos"/>
              </a:defRPr>
            </a:pPr>
            <a:r>
              <a:t>SPØRGSMÅL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7088" y="1399032"/>
            <a:ext cx="9464040" cy="10525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3300" b="1">
                <a:solidFill>
                  <a:srgbClr val="FFFFFF"/>
                </a:solidFill>
                <a:latin typeface="Aptos"/>
              </a:defRPr>
            </a:pPr>
            <a:r>
              <a:rPr dirty="0" err="1"/>
              <a:t>Hvad</a:t>
            </a:r>
            <a:r>
              <a:rPr dirty="0"/>
              <a:t> </a:t>
            </a:r>
            <a:r>
              <a:rPr dirty="0" err="1"/>
              <a:t>er</a:t>
            </a:r>
            <a:r>
              <a:rPr dirty="0"/>
              <a:t> </a:t>
            </a:r>
            <a:r>
              <a:rPr dirty="0" err="1"/>
              <a:t>ifølge</a:t>
            </a:r>
            <a:r>
              <a:rPr dirty="0"/>
              <a:t> </a:t>
            </a:r>
            <a:r>
              <a:rPr lang="da-DK" dirty="0" smtClean="0"/>
              <a:t>J</a:t>
            </a:r>
            <a:r>
              <a:rPr dirty="0" err="1" smtClean="0"/>
              <a:t>uleevangeliet</a:t>
            </a:r>
            <a:r>
              <a:rPr dirty="0" smtClean="0"/>
              <a:t> </a:t>
            </a:r>
            <a:r>
              <a:rPr dirty="0" err="1"/>
              <a:t>det</a:t>
            </a:r>
            <a:r>
              <a:rPr dirty="0"/>
              <a:t> </a:t>
            </a:r>
            <a:r>
              <a:rPr dirty="0" err="1"/>
              <a:t>helt</a:t>
            </a:r>
            <a:r>
              <a:rPr dirty="0"/>
              <a:t> </a:t>
            </a:r>
            <a:r>
              <a:rPr dirty="0" err="1"/>
              <a:t>særlige</a:t>
            </a:r>
            <a:r>
              <a:rPr dirty="0"/>
              <a:t> </a:t>
            </a:r>
            <a:r>
              <a:rPr dirty="0" err="1"/>
              <a:t>ved</a:t>
            </a:r>
            <a:r>
              <a:rPr dirty="0"/>
              <a:t> </a:t>
            </a:r>
            <a:r>
              <a:rPr dirty="0" err="1"/>
              <a:t>Jesusbarnet</a:t>
            </a:r>
            <a:r>
              <a:rPr dirty="0"/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2999232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417320" y="3127248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63624" y="3227832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12264" y="3172968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Gud sender sin søn til verden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3986783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417320" y="4114799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63624" y="4215383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12264" y="4160520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han bliver født i et kongeslot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234440" y="4974336"/>
            <a:ext cx="9784080" cy="768096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417320" y="5102351"/>
            <a:ext cx="493776" cy="493776"/>
          </a:xfrm>
          <a:prstGeom prst="ellipse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563624" y="5202936"/>
            <a:ext cx="219456" cy="23774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>
              <a:defRPr sz="1600" b="1">
                <a:solidFill>
                  <a:srgbClr val="0D1A34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12264" y="5148072"/>
            <a:ext cx="8540496" cy="43891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200" b="0">
                <a:solidFill>
                  <a:srgbClr val="FFFFFF"/>
                </a:solidFill>
                <a:latin typeface="Aptos"/>
              </a:defRPr>
            </a:pPr>
            <a:r>
              <a:t>At han har en krone på hovedet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Spørgsmål 20 af 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941832"/>
            <a:ext cx="4114800" cy="6492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000" b="1">
                <a:solidFill>
                  <a:srgbClr val="F6C85B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636776"/>
            <a:ext cx="5486400" cy="3108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700" b="0">
                <a:solidFill>
                  <a:srgbClr val="A6B4C9"/>
                </a:solidFill>
                <a:latin typeface="Aptos"/>
              </a:defRPr>
            </a:pPr>
            <a:r>
              <a:t>Spørgsmål 1–5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536" y="2084831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" y="2240279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6504" y="2203703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7712" y="2203703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Maria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9536" y="2889503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9848" y="3044951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6504" y="3008375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7712" y="3008375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Josef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9536" y="3694176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69848" y="3849624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46504" y="3813048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7712" y="3813048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Gabriel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9536" y="4498848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69848" y="4654296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46504" y="4617720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67712" y="4617720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hun skal føde Guds søn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9536" y="5303520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69848" y="5458968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6504" y="5422392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7712" y="5422392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Han bliver vred og ulykkelig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Facit 1 af 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941832"/>
            <a:ext cx="4114800" cy="6492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000" b="1">
                <a:solidFill>
                  <a:srgbClr val="F6C85B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636776"/>
            <a:ext cx="5486400" cy="3108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700" b="0">
                <a:solidFill>
                  <a:srgbClr val="A6B4C9"/>
                </a:solidFill>
                <a:latin typeface="Aptos"/>
              </a:defRPr>
            </a:pPr>
            <a:r>
              <a:t>Spørgsmål 6–10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536" y="2084831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" y="2240279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6504" y="2203703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7712" y="2203703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En engel viser sig for ham i en drøm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9536" y="2889503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9848" y="3044951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6504" y="3008375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7712" y="3008375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Betlehem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9536" y="3694176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69848" y="3849624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46504" y="3813048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7712" y="3813048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I en krybbe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9536" y="4498848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69848" y="4654296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46504" y="4617720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67712" y="4617720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De passer på fårene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9536" y="5303520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69848" y="5458968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6504" y="5422392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7712" y="5422392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de savner nogen, der hører og ser dem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Facit 2 af 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941832"/>
            <a:ext cx="4114800" cy="6492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000" b="1">
                <a:solidFill>
                  <a:srgbClr val="F6C85B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636776"/>
            <a:ext cx="5486400" cy="3108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700" b="0">
                <a:solidFill>
                  <a:srgbClr val="A6B4C9"/>
                </a:solidFill>
                <a:latin typeface="Aptos"/>
              </a:defRPr>
            </a:pPr>
            <a:r>
              <a:t>Spørgsmål 11–15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536" y="2084831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" y="2240279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6504" y="2203703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7712" y="2203703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Engle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9536" y="2889503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9848" y="3044951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6504" y="3008375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7712" y="3008375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verdens frelser er født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9536" y="3694176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69848" y="3849624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46504" y="3813048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7712" y="3813048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En stjerne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9536" y="4498848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69848" y="4654296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46504" y="4617720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67712" y="4617720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Herodes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9536" y="5303520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69848" y="5458968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6504" y="5422392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7712" y="5422392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Fordi han hører om en nyfødt konge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Facit 3 af 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A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11112"/>
            <a:ext cx="12191695" cy="246888"/>
          </a:xfrm>
          <a:prstGeom prst="rect">
            <a:avLst/>
          </a:prstGeom>
          <a:solidFill>
            <a:srgbClr val="152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10896"/>
            <a:ext cx="365760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300" b="1">
                <a:solidFill>
                  <a:srgbClr val="F6C85B"/>
                </a:solidFill>
                <a:latin typeface="Aptos"/>
              </a:defRPr>
            </a:pPr>
            <a:r>
              <a:t>MIN HIMMELSKE JUL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0" y="320040"/>
            <a:ext cx="242316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1100" b="1">
                <a:solidFill>
                  <a:srgbClr val="A6B4C9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11283696" y="960119"/>
            <a:ext cx="237744" cy="23774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5-Point Star 6"/>
          <p:cNvSpPr/>
          <p:nvPr/>
        </p:nvSpPr>
        <p:spPr>
          <a:xfrm>
            <a:off x="10721340" y="1165860"/>
            <a:ext cx="118872" cy="11887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5-Point Star 7"/>
          <p:cNvSpPr/>
          <p:nvPr/>
        </p:nvSpPr>
        <p:spPr>
          <a:xfrm>
            <a:off x="11697004" y="1474012"/>
            <a:ext cx="87782" cy="87782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5-Point Star 8"/>
          <p:cNvSpPr/>
          <p:nvPr/>
        </p:nvSpPr>
        <p:spPr>
          <a:xfrm>
            <a:off x="10904220" y="717803"/>
            <a:ext cx="100584" cy="100584"/>
          </a:xfrm>
          <a:prstGeom prst="star5">
            <a:avLst/>
          </a:prstGeom>
          <a:solidFill>
            <a:srgbClr val="F6C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941832"/>
            <a:ext cx="4114800" cy="64922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4000" b="1">
                <a:solidFill>
                  <a:srgbClr val="F6C85B"/>
                </a:solidFill>
                <a:latin typeface="Aptos"/>
              </a:defRPr>
            </a:pPr>
            <a:r>
              <a:t>FACIT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636776"/>
            <a:ext cx="5486400" cy="3108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700" b="0">
                <a:solidFill>
                  <a:srgbClr val="A6B4C9"/>
                </a:solidFill>
                <a:latin typeface="Aptos"/>
              </a:defRPr>
            </a:pPr>
            <a:r>
              <a:t>Spørgsmål 16–20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9536" y="2084831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69848" y="2240279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46504" y="2203703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7712" y="2203703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To engle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9536" y="2889503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69848" y="3044951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6504" y="3008375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7712" y="3008375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En misforståelse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9536" y="3694176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69848" y="3849624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46504" y="3813048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7712" y="3813048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Et budskab fra en engel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9536" y="4498848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69848" y="4654296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46504" y="4617720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67712" y="4617720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kærlighed og omsorg betyder mere end egoisme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9536" y="5303520"/>
            <a:ext cx="10387584" cy="649224"/>
          </a:xfrm>
          <a:prstGeom prst="roundRect">
            <a:avLst/>
          </a:prstGeom>
          <a:solidFill>
            <a:srgbClr val="1B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69848" y="5458968"/>
            <a:ext cx="448056" cy="28346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1800" b="1">
                <a:solidFill>
                  <a:srgbClr val="F6C85B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46504" y="5422392"/>
            <a:ext cx="347472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1">
                <a:solidFill>
                  <a:srgbClr val="97D8BE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7712" y="5422392"/>
            <a:ext cx="8503920" cy="36576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2000" b="0">
                <a:solidFill>
                  <a:srgbClr val="FFFFFF"/>
                </a:solidFill>
                <a:latin typeface="Aptos"/>
              </a:defRPr>
            </a:pPr>
            <a:r>
              <a:t>At Gud sender sin søn til verden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504" y="6633972"/>
            <a:ext cx="27432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>
              <a:defRPr sz="900" b="1">
                <a:solidFill>
                  <a:srgbClr val="A6B4C9"/>
                </a:solidFill>
                <a:latin typeface="Aptos"/>
              </a:defRPr>
            </a:pPr>
            <a:r>
              <a:t>GOSPELMUSICALS.DK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80" y="6633972"/>
            <a:ext cx="3200400" cy="146304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>
              <a:defRPr sz="900" b="0">
                <a:solidFill>
                  <a:srgbClr val="A6B4C9"/>
                </a:solidFill>
                <a:latin typeface="Aptos"/>
              </a:defRPr>
            </a:pPr>
            <a:r>
              <a:t>Facit 4 af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981</Words>
  <Application>Microsoft Office PowerPoint</Application>
  <PresentationFormat>Brugerdefineret</PresentationFormat>
  <Paragraphs>366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26</vt:i4>
      </vt:variant>
    </vt:vector>
  </HeadingPairs>
  <TitlesOfParts>
    <vt:vector size="27" baseType="lpstr"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Aabenraa GospelFamily</dc:creator>
  <cp:keywords>GOSPEL MUSICAL AKADEMIET</cp:keywords>
  <dc:description>generated using python-pptx</dc:description>
  <cp:lastModifiedBy>Torben Callesen</cp:lastModifiedBy>
  <cp:revision>3</cp:revision>
  <dcterms:created xsi:type="dcterms:W3CDTF">2013-01-27T09:14:16Z</dcterms:created>
  <dcterms:modified xsi:type="dcterms:W3CDTF">2026-10-18T21:04:26Z</dcterms:modified>
</cp:coreProperties>
</file>